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8" autoAdjust="0"/>
    <p:restoredTop sz="94660"/>
  </p:normalViewPr>
  <p:slideViewPr>
    <p:cSldViewPr snapToGrid="0">
      <p:cViewPr varScale="1">
        <p:scale>
          <a:sx n="74" d="100"/>
          <a:sy n="74" d="100"/>
        </p:scale>
        <p:origin x="30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7CF121-0B0E-448C-A5BB-F639C8E35336}" type="datetimeFigureOut">
              <a:rPr lang="en-US" smtClean="0"/>
              <a:t>3/16/2021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B292DE-3C05-49EB-9AF3-83A29369A218}" type="slidenum">
              <a:rPr lang="en-US" smtClean="0"/>
              <a:t>‹#›</a:t>
            </a:fld>
            <a:endParaRPr lang="en-US"/>
          </a:p>
        </p:txBody>
      </p:sp>
    </p:spTree>
    <p:extLst>
      <p:ext uri="{BB962C8B-B14F-4D97-AF65-F5344CB8AC3E}">
        <p14:creationId xmlns:p14="http://schemas.microsoft.com/office/powerpoint/2010/main" val="93899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welcome to my presentation today.</a:t>
            </a:r>
          </a:p>
        </p:txBody>
      </p:sp>
      <p:sp>
        <p:nvSpPr>
          <p:cNvPr id="4" name="Slide Number Placeholder 3"/>
          <p:cNvSpPr>
            <a:spLocks noGrp="1"/>
          </p:cNvSpPr>
          <p:nvPr>
            <p:ph type="sldNum" sz="quarter" idx="5"/>
          </p:nvPr>
        </p:nvSpPr>
        <p:spPr/>
        <p:txBody>
          <a:bodyPr/>
          <a:lstStyle/>
          <a:p>
            <a:fld id="{D3B292DE-3C05-49EB-9AF3-83A29369A218}" type="slidenum">
              <a:rPr lang="en-US" smtClean="0"/>
              <a:t>1</a:t>
            </a:fld>
            <a:endParaRPr lang="en-US"/>
          </a:p>
        </p:txBody>
      </p:sp>
    </p:spTree>
    <p:extLst>
      <p:ext uri="{BB962C8B-B14F-4D97-AF65-F5344CB8AC3E}">
        <p14:creationId xmlns:p14="http://schemas.microsoft.com/office/powerpoint/2010/main" val="112309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Times New Roman" panose="02020603050405020304" pitchFamily="18" charset="0"/>
                <a:cs typeface="Times New Roman" panose="02020603050405020304" pitchFamily="18" charset="0"/>
              </a:rPr>
              <a:t>Every  financial  manager  is  involved  in  financial  decision  making.</a:t>
            </a:r>
          </a:p>
          <a:p>
            <a:r>
              <a:rPr lang="en-GB" dirty="0">
                <a:latin typeface="Times New Roman" panose="02020603050405020304" pitchFamily="18" charset="0"/>
                <a:cs typeface="Times New Roman" panose="02020603050405020304" pitchFamily="18" charset="0"/>
              </a:rPr>
              <a:t>financial  planning  in  order  to  make  the  right  decision  at  the  right  time  ,they  should  be  equipped  with  sufficient  past   and  present  information  about  the  firm  and  its  operations  and  how  it  is  changing  over  time  .Much  of  this  information  that is  used  by  the  financial  manager  to  make  various   decisions  and  to  plan  for  the  future  is  derived  from  the  financial  statements  .</a:t>
            </a:r>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3B292DE-3C05-49EB-9AF3-83A29369A218}" type="slidenum">
              <a:rPr lang="en-US" smtClean="0"/>
              <a:t>2</a:t>
            </a:fld>
            <a:endParaRPr lang="en-US"/>
          </a:p>
        </p:txBody>
      </p:sp>
    </p:spTree>
    <p:extLst>
      <p:ext uri="{BB962C8B-B14F-4D97-AF65-F5344CB8AC3E}">
        <p14:creationId xmlns:p14="http://schemas.microsoft.com/office/powerpoint/2010/main" val="2284548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Times New Roman" panose="02020603050405020304" pitchFamily="18" charset="0"/>
                <a:cs typeface="Times New Roman" panose="02020603050405020304" pitchFamily="18" charset="0"/>
              </a:rPr>
              <a:t>The  elements  of  the  balance  sheet  consists of  the   company’s   assets  ,liabilities  ,and  shareholder’s  equity  .The  balance  sheet below  shows  the  financial  position  of  </a:t>
            </a:r>
            <a:r>
              <a:rPr lang="en-GB" dirty="0" err="1">
                <a:latin typeface="Times New Roman" panose="02020603050405020304" pitchFamily="18" charset="0"/>
                <a:cs typeface="Times New Roman" panose="02020603050405020304" pitchFamily="18" charset="0"/>
              </a:rPr>
              <a:t>Ulta</a:t>
            </a:r>
            <a:r>
              <a:rPr lang="en-GB" dirty="0">
                <a:latin typeface="Times New Roman" panose="02020603050405020304" pitchFamily="18" charset="0"/>
                <a:cs typeface="Times New Roman" panose="02020603050405020304" pitchFamily="18" charset="0"/>
              </a:rPr>
              <a:t>  Beauty .However  it  shows and proofs  that  the  company  is  running  on losses  for  the  two  quarters  .Increased liabilities  and reducing  assets  of  the  company  .</a:t>
            </a:r>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3B292DE-3C05-49EB-9AF3-83A29369A218}" type="slidenum">
              <a:rPr lang="en-US" smtClean="0"/>
              <a:t>3</a:t>
            </a:fld>
            <a:endParaRPr lang="en-US"/>
          </a:p>
        </p:txBody>
      </p:sp>
    </p:spTree>
    <p:extLst>
      <p:ext uri="{BB962C8B-B14F-4D97-AF65-F5344CB8AC3E}">
        <p14:creationId xmlns:p14="http://schemas.microsoft.com/office/powerpoint/2010/main" val="337701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Times New Roman" panose="02020603050405020304" pitchFamily="18" charset="0"/>
                <a:cs typeface="Times New Roman" panose="02020603050405020304" pitchFamily="18" charset="0"/>
              </a:rPr>
              <a:t>The  financial  health  of  a  company  is  determined  from  the  financial   statement  of  the  company. For  publicly  traded  companies  end  users  or  investors  not  only  consider  published  financial  statements  ,but  also  other  indicators  of  the  business  climate  that  affect  the  company’s  health  ,including  stock  prices  ,cost  of  living   and  inflation  .One  of  the  most  common  methods  to  analyse  the  company’s   financial  health  is  comparing historical  financial  statements </a:t>
            </a:r>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3B292DE-3C05-49EB-9AF3-83A29369A218}" type="slidenum">
              <a:rPr lang="en-US" smtClean="0"/>
              <a:t>4</a:t>
            </a:fld>
            <a:endParaRPr lang="en-US"/>
          </a:p>
        </p:txBody>
      </p:sp>
    </p:spTree>
    <p:extLst>
      <p:ext uri="{BB962C8B-B14F-4D97-AF65-F5344CB8AC3E}">
        <p14:creationId xmlns:p14="http://schemas.microsoft.com/office/powerpoint/2010/main" val="2999981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Times New Roman" panose="02020603050405020304" pitchFamily="18" charset="0"/>
                <a:cs typeface="Times New Roman" panose="02020603050405020304" pitchFamily="18" charset="0"/>
              </a:rPr>
              <a:t>The  financial  position   of  </a:t>
            </a:r>
            <a:r>
              <a:rPr lang="en-GB" dirty="0" err="1">
                <a:latin typeface="Times New Roman" panose="02020603050405020304" pitchFamily="18" charset="0"/>
                <a:cs typeface="Times New Roman" panose="02020603050405020304" pitchFamily="18" charset="0"/>
              </a:rPr>
              <a:t>Ulta</a:t>
            </a:r>
            <a:r>
              <a:rPr lang="en-GB" dirty="0">
                <a:latin typeface="Times New Roman" panose="02020603050405020304" pitchFamily="18" charset="0"/>
                <a:cs typeface="Times New Roman" panose="02020603050405020304" pitchFamily="18" charset="0"/>
              </a:rPr>
              <a:t>  Beauty  Inc  is  not  quite  comfortable  with   a  judicious  mix  of  debt  and  equity  .The  overall  assessment  of  financial  statements  signifies  poor   utilization  of  the  investments  ,loans  and  advances  .The  profitability  of  the  company  appears  to  be  fairly  impressive  since   assets  and  resources  at the  company’s  disposal keep reducing  as  more  liabilities  debts  keep  increasing  .</a:t>
            </a:r>
            <a:endParaRPr lang="en-US"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As  judged   by  the reducing  reserves  and  surplus  ,the  management  discussion’s  and  my  analysis  report  and  opinions  expressed  by  the  auditor’s  report  through  the  financial  statements  is  true  and fair  view  in  accordance  with  the  provision  of  the  companies  Acts  and  the  Accounting  Standards .</a:t>
            </a:r>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3B292DE-3C05-49EB-9AF3-83A29369A218}" type="slidenum">
              <a:rPr lang="en-US" smtClean="0"/>
              <a:t>5</a:t>
            </a:fld>
            <a:endParaRPr lang="en-US"/>
          </a:p>
        </p:txBody>
      </p:sp>
    </p:spTree>
    <p:extLst>
      <p:ext uri="{BB962C8B-B14F-4D97-AF65-F5344CB8AC3E}">
        <p14:creationId xmlns:p14="http://schemas.microsoft.com/office/powerpoint/2010/main" val="1603031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a:t>
            </a:r>
          </a:p>
        </p:txBody>
      </p:sp>
      <p:sp>
        <p:nvSpPr>
          <p:cNvPr id="4" name="Slide Number Placeholder 3"/>
          <p:cNvSpPr>
            <a:spLocks noGrp="1"/>
          </p:cNvSpPr>
          <p:nvPr>
            <p:ph type="sldNum" sz="quarter" idx="5"/>
          </p:nvPr>
        </p:nvSpPr>
        <p:spPr/>
        <p:txBody>
          <a:bodyPr/>
          <a:lstStyle/>
          <a:p>
            <a:fld id="{D3B292DE-3C05-49EB-9AF3-83A29369A218}" type="slidenum">
              <a:rPr lang="en-US" smtClean="0"/>
              <a:t>6</a:t>
            </a:fld>
            <a:endParaRPr lang="en-US"/>
          </a:p>
        </p:txBody>
      </p:sp>
    </p:spTree>
    <p:extLst>
      <p:ext uri="{BB962C8B-B14F-4D97-AF65-F5344CB8AC3E}">
        <p14:creationId xmlns:p14="http://schemas.microsoft.com/office/powerpoint/2010/main" val="952079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164D53-7A99-43B4-8E4F-2861963F7DC8}" type="datetimeFigureOut">
              <a:rPr lang="en-US" smtClean="0"/>
              <a:t>3/16/2021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30DF12D6-6047-4F08-B89A-A7135D778F2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11404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164D53-7A99-43B4-8E4F-2861963F7DC8}"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F12D6-6047-4F08-B89A-A7135D778F2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8577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164D53-7A99-43B4-8E4F-2861963F7DC8}"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F12D6-6047-4F08-B89A-A7135D778F2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5979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164D53-7A99-43B4-8E4F-2861963F7DC8}"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F12D6-6047-4F08-B89A-A7135D778F2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83334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164D53-7A99-43B4-8E4F-2861963F7DC8}"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F12D6-6047-4F08-B89A-A7135D778F2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6220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164D53-7A99-43B4-8E4F-2861963F7DC8}"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F12D6-6047-4F08-B89A-A7135D778F2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9337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164D53-7A99-43B4-8E4F-2861963F7DC8}"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DF12D6-6047-4F08-B89A-A7135D778F2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0081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164D53-7A99-43B4-8E4F-2861963F7DC8}"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DF12D6-6047-4F08-B89A-A7135D778F2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7055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164D53-7A99-43B4-8E4F-2861963F7DC8}"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DF12D6-6047-4F08-B89A-A7135D778F2E}" type="slidenum">
              <a:rPr lang="en-US" smtClean="0"/>
              <a:t>‹#›</a:t>
            </a:fld>
            <a:endParaRPr lang="en-US"/>
          </a:p>
        </p:txBody>
      </p:sp>
    </p:spTree>
    <p:extLst>
      <p:ext uri="{BB962C8B-B14F-4D97-AF65-F5344CB8AC3E}">
        <p14:creationId xmlns:p14="http://schemas.microsoft.com/office/powerpoint/2010/main" val="2346356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164D53-7A99-43B4-8E4F-2861963F7DC8}"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F12D6-6047-4F08-B89A-A7135D778F2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7717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C164D53-7A99-43B4-8E4F-2861963F7DC8}" type="datetimeFigureOut">
              <a:rPr lang="en-US" smtClean="0"/>
              <a:t>3/16/2021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30DF12D6-6047-4F08-B89A-A7135D778F2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685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C164D53-7A99-43B4-8E4F-2861963F7DC8}" type="datetimeFigureOut">
              <a:rPr lang="en-US" smtClean="0"/>
              <a:t>3/16/2021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0DF12D6-6047-4F08-B89A-A7135D778F2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72382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AE79B-A437-4506-865E-2114F58AE0BC}"/>
              </a:ext>
            </a:extLst>
          </p:cNvPr>
          <p:cNvSpPr>
            <a:spLocks noGrp="1"/>
          </p:cNvSpPr>
          <p:nvPr>
            <p:ph type="ctrTitle"/>
          </p:nvPr>
        </p:nvSpPr>
        <p:spPr/>
        <p:txBody>
          <a:bodyPr/>
          <a:lstStyle/>
          <a:p>
            <a:r>
              <a:rPr lang="en-US" dirty="0"/>
              <a:t>ULTRA BEAUTY, INC</a:t>
            </a:r>
          </a:p>
        </p:txBody>
      </p:sp>
      <p:sp>
        <p:nvSpPr>
          <p:cNvPr id="3" name="Subtitle 2">
            <a:extLst>
              <a:ext uri="{FF2B5EF4-FFF2-40B4-BE49-F238E27FC236}">
                <a16:creationId xmlns:a16="http://schemas.microsoft.com/office/drawing/2014/main" id="{28428E01-EECA-4E60-952F-2D575ECA0369}"/>
              </a:ext>
            </a:extLst>
          </p:cNvPr>
          <p:cNvSpPr>
            <a:spLocks noGrp="1"/>
          </p:cNvSpPr>
          <p:nvPr>
            <p:ph type="subTitle" idx="1"/>
          </p:nvPr>
        </p:nvSpPr>
        <p:spPr/>
        <p:txBody>
          <a:bodyPr/>
          <a:lstStyle/>
          <a:p>
            <a:r>
              <a:rPr lang="en-US" dirty="0"/>
              <a:t>REPORT.</a:t>
            </a:r>
          </a:p>
        </p:txBody>
      </p:sp>
    </p:spTree>
    <p:extLst>
      <p:ext uri="{BB962C8B-B14F-4D97-AF65-F5344CB8AC3E}">
        <p14:creationId xmlns:p14="http://schemas.microsoft.com/office/powerpoint/2010/main" val="1090297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2C063-29C1-4C3C-BD2A-593F97980DFA}"/>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88D953A8-78A9-4F30-AF34-E42968E9D478}"/>
              </a:ext>
            </a:extLst>
          </p:cNvPr>
          <p:cNvSpPr>
            <a:spLocks noGrp="1"/>
          </p:cNvSpPr>
          <p:nvPr>
            <p:ph idx="1"/>
          </p:nvPr>
        </p:nvSpPr>
        <p:spPr/>
        <p:txBody>
          <a:bodyPr/>
          <a:lstStyle/>
          <a:p>
            <a:r>
              <a:rPr lang="en-US" dirty="0"/>
              <a:t>Financial manager is in charge of all financial decision making in an organization. </a:t>
            </a:r>
          </a:p>
          <a:p>
            <a:r>
              <a:rPr lang="en-US" dirty="0"/>
              <a:t>Planning enables one to make an informed decision. </a:t>
            </a:r>
          </a:p>
          <a:p>
            <a:r>
              <a:rPr lang="en-US" dirty="0"/>
              <a:t>Financial statements is one of the source of information used to make decisions and policies. </a:t>
            </a:r>
          </a:p>
        </p:txBody>
      </p:sp>
    </p:spTree>
    <p:extLst>
      <p:ext uri="{BB962C8B-B14F-4D97-AF65-F5344CB8AC3E}">
        <p14:creationId xmlns:p14="http://schemas.microsoft.com/office/powerpoint/2010/main" val="1606589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465AE-F251-4DA0-8708-9FE4CB583559}"/>
              </a:ext>
            </a:extLst>
          </p:cNvPr>
          <p:cNvSpPr>
            <a:spLocks noGrp="1"/>
          </p:cNvSpPr>
          <p:nvPr>
            <p:ph type="title"/>
          </p:nvPr>
        </p:nvSpPr>
        <p:spPr/>
        <p:txBody>
          <a:bodyPr/>
          <a:lstStyle/>
          <a:p>
            <a:r>
              <a:rPr lang="en-US" dirty="0"/>
              <a:t>Financial statements. </a:t>
            </a:r>
          </a:p>
        </p:txBody>
      </p:sp>
      <p:sp>
        <p:nvSpPr>
          <p:cNvPr id="3" name="Content Placeholder 2">
            <a:extLst>
              <a:ext uri="{FF2B5EF4-FFF2-40B4-BE49-F238E27FC236}">
                <a16:creationId xmlns:a16="http://schemas.microsoft.com/office/drawing/2014/main" id="{F3022C85-0158-48B9-885C-9C16DE8D6A8A}"/>
              </a:ext>
            </a:extLst>
          </p:cNvPr>
          <p:cNvSpPr>
            <a:spLocks noGrp="1"/>
          </p:cNvSpPr>
          <p:nvPr>
            <p:ph idx="1"/>
          </p:nvPr>
        </p:nvSpPr>
        <p:spPr/>
        <p:txBody>
          <a:bodyPr/>
          <a:lstStyle/>
          <a:p>
            <a:r>
              <a:rPr lang="en-US" dirty="0"/>
              <a:t>Balance sheet comprises of the assets, liabilities and shareholder’s equity (</a:t>
            </a:r>
            <a:r>
              <a:rPr lang="en-US" b="0" i="0" dirty="0">
                <a:solidFill>
                  <a:srgbClr val="222222"/>
                </a:solidFill>
                <a:effectLst/>
                <a:latin typeface="Arial" panose="020B0604020202020204" pitchFamily="34" charset="0"/>
              </a:rPr>
              <a:t>Subramanyam, 2014)</a:t>
            </a:r>
            <a:r>
              <a:rPr lang="en-US" dirty="0"/>
              <a:t>. </a:t>
            </a:r>
          </a:p>
          <a:p>
            <a:r>
              <a:rPr lang="en-US" dirty="0"/>
              <a:t>The balance sheet shows that the company is running on losses. </a:t>
            </a:r>
          </a:p>
          <a:p>
            <a:r>
              <a:rPr lang="en-US" dirty="0"/>
              <a:t>There is increased liabilities for the company. </a:t>
            </a:r>
          </a:p>
        </p:txBody>
      </p:sp>
    </p:spTree>
    <p:extLst>
      <p:ext uri="{BB962C8B-B14F-4D97-AF65-F5344CB8AC3E}">
        <p14:creationId xmlns:p14="http://schemas.microsoft.com/office/powerpoint/2010/main" val="74169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28CD8-8E55-4F15-A032-D94BA3D7F2D9}"/>
              </a:ext>
            </a:extLst>
          </p:cNvPr>
          <p:cNvSpPr>
            <a:spLocks noGrp="1"/>
          </p:cNvSpPr>
          <p:nvPr>
            <p:ph type="title"/>
          </p:nvPr>
        </p:nvSpPr>
        <p:spPr/>
        <p:txBody>
          <a:bodyPr/>
          <a:lstStyle/>
          <a:p>
            <a:r>
              <a:rPr lang="en-US" dirty="0"/>
              <a:t>Role of financial statements. </a:t>
            </a:r>
          </a:p>
        </p:txBody>
      </p:sp>
      <p:sp>
        <p:nvSpPr>
          <p:cNvPr id="3" name="Content Placeholder 2">
            <a:extLst>
              <a:ext uri="{FF2B5EF4-FFF2-40B4-BE49-F238E27FC236}">
                <a16:creationId xmlns:a16="http://schemas.microsoft.com/office/drawing/2014/main" id="{9421A0F6-B955-4767-BADC-ECCE9C09018F}"/>
              </a:ext>
            </a:extLst>
          </p:cNvPr>
          <p:cNvSpPr>
            <a:spLocks noGrp="1"/>
          </p:cNvSpPr>
          <p:nvPr>
            <p:ph idx="1"/>
          </p:nvPr>
        </p:nvSpPr>
        <p:spPr/>
        <p:txBody>
          <a:bodyPr/>
          <a:lstStyle/>
          <a:p>
            <a:r>
              <a:rPr lang="en-US" dirty="0"/>
              <a:t>Determines the financial health of a company. </a:t>
            </a:r>
          </a:p>
          <a:p>
            <a:r>
              <a:rPr lang="en-US" dirty="0"/>
              <a:t>Provides information to traders, investors and shareholders. </a:t>
            </a:r>
          </a:p>
          <a:p>
            <a:r>
              <a:rPr lang="en-US" dirty="0"/>
              <a:t>It indicates the climate health affecting the health of the company. </a:t>
            </a:r>
          </a:p>
          <a:p>
            <a:r>
              <a:rPr lang="en-US" dirty="0"/>
              <a:t>Compare the performance of a company over time. </a:t>
            </a:r>
          </a:p>
        </p:txBody>
      </p:sp>
    </p:spTree>
    <p:extLst>
      <p:ext uri="{BB962C8B-B14F-4D97-AF65-F5344CB8AC3E}">
        <p14:creationId xmlns:p14="http://schemas.microsoft.com/office/powerpoint/2010/main" val="1133050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FA499-D1FB-4D8D-B5BB-16FFC95D7A01}"/>
              </a:ext>
            </a:extLst>
          </p:cNvPr>
          <p:cNvSpPr>
            <a:spLocks noGrp="1"/>
          </p:cNvSpPr>
          <p:nvPr>
            <p:ph type="title"/>
          </p:nvPr>
        </p:nvSpPr>
        <p:spPr/>
        <p:txBody>
          <a:bodyPr/>
          <a:lstStyle/>
          <a:p>
            <a:r>
              <a:rPr lang="en-US" dirty="0"/>
              <a:t>Conclusion. </a:t>
            </a:r>
          </a:p>
        </p:txBody>
      </p:sp>
      <p:sp>
        <p:nvSpPr>
          <p:cNvPr id="3" name="Content Placeholder 2">
            <a:extLst>
              <a:ext uri="{FF2B5EF4-FFF2-40B4-BE49-F238E27FC236}">
                <a16:creationId xmlns:a16="http://schemas.microsoft.com/office/drawing/2014/main" id="{D4F0E43F-DCFB-4197-B041-701CE032407B}"/>
              </a:ext>
            </a:extLst>
          </p:cNvPr>
          <p:cNvSpPr>
            <a:spLocks noGrp="1"/>
          </p:cNvSpPr>
          <p:nvPr>
            <p:ph idx="1"/>
          </p:nvPr>
        </p:nvSpPr>
        <p:spPr/>
        <p:txBody>
          <a:bodyPr/>
          <a:lstStyle/>
          <a:p>
            <a:r>
              <a:rPr lang="en-US" dirty="0"/>
              <a:t>Ultra Beauty Inc is not well positioned financially. </a:t>
            </a:r>
          </a:p>
          <a:p>
            <a:r>
              <a:rPr lang="en-US" dirty="0"/>
              <a:t>There is poor utilization of investment, loans and advances. </a:t>
            </a:r>
          </a:p>
          <a:p>
            <a:r>
              <a:rPr lang="en-US" dirty="0"/>
              <a:t>The company is on a good profitability run. </a:t>
            </a:r>
          </a:p>
          <a:p>
            <a:r>
              <a:rPr lang="en-US" dirty="0"/>
              <a:t>Financial statements should adhere to the established accounting standards. </a:t>
            </a:r>
          </a:p>
          <a:p>
            <a:endParaRPr lang="en-US" dirty="0"/>
          </a:p>
        </p:txBody>
      </p:sp>
    </p:spTree>
    <p:extLst>
      <p:ext uri="{BB962C8B-B14F-4D97-AF65-F5344CB8AC3E}">
        <p14:creationId xmlns:p14="http://schemas.microsoft.com/office/powerpoint/2010/main" val="175217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FAB4-4848-4392-B135-18624D2F4E7B}"/>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11DD300C-81A7-4DA7-AA81-3417E6DCADAA}"/>
              </a:ext>
            </a:extLst>
          </p:cNvPr>
          <p:cNvSpPr>
            <a:spLocks noGrp="1"/>
          </p:cNvSpPr>
          <p:nvPr>
            <p:ph idx="1"/>
          </p:nvPr>
        </p:nvSpPr>
        <p:spPr/>
        <p:txBody>
          <a:bodyPr/>
          <a:lstStyle/>
          <a:p>
            <a:pPr marL="0" indent="0">
              <a:buNone/>
            </a:pPr>
            <a:r>
              <a:rPr lang="en-US" b="0" i="0" dirty="0">
                <a:solidFill>
                  <a:srgbClr val="222222"/>
                </a:solidFill>
                <a:effectLst/>
                <a:latin typeface="Arial" panose="020B0604020202020204" pitchFamily="34" charset="0"/>
              </a:rPr>
              <a:t>Subramanyam, K. R. (2014). </a:t>
            </a:r>
            <a:r>
              <a:rPr lang="en-US" b="0" i="1" dirty="0">
                <a:solidFill>
                  <a:srgbClr val="222222"/>
                </a:solidFill>
                <a:effectLst/>
                <a:latin typeface="Arial" panose="020B0604020202020204" pitchFamily="34" charset="0"/>
              </a:rPr>
              <a:t>Financial statement analysis</a:t>
            </a:r>
            <a:r>
              <a:rPr lang="en-US" b="0" i="0" dirty="0">
                <a:solidFill>
                  <a:srgbClr val="222222"/>
                </a:solidFill>
                <a:effectLst/>
                <a:latin typeface="Arial" panose="020B0604020202020204" pitchFamily="34" charset="0"/>
              </a:rPr>
              <a:t>. McGraw Hill Education.</a:t>
            </a:r>
          </a:p>
          <a:p>
            <a:pPr marL="0" indent="0">
              <a:buNone/>
            </a:pPr>
            <a:r>
              <a:rPr lang="en-US" b="0" i="0" dirty="0">
                <a:solidFill>
                  <a:srgbClr val="222222"/>
                </a:solidFill>
                <a:effectLst/>
                <a:latin typeface="Arial" panose="020B0604020202020204" pitchFamily="34" charset="0"/>
              </a:rPr>
              <a:t>Drake, P. P., &amp; </a:t>
            </a:r>
            <a:r>
              <a:rPr lang="en-US" b="0" i="0" dirty="0" err="1">
                <a:solidFill>
                  <a:srgbClr val="222222"/>
                </a:solidFill>
                <a:effectLst/>
                <a:latin typeface="Arial" panose="020B0604020202020204" pitchFamily="34" charset="0"/>
              </a:rPr>
              <a:t>Fabozzi</a:t>
            </a:r>
            <a:r>
              <a:rPr lang="en-US" b="0" i="0" dirty="0">
                <a:solidFill>
                  <a:srgbClr val="222222"/>
                </a:solidFill>
                <a:effectLst/>
                <a:latin typeface="Arial" panose="020B0604020202020204" pitchFamily="34" charset="0"/>
              </a:rPr>
              <a:t>, F. J. (2012). Financial ratio analysis. </a:t>
            </a:r>
            <a:r>
              <a:rPr lang="en-US" b="0" i="1" dirty="0">
                <a:solidFill>
                  <a:srgbClr val="222222"/>
                </a:solidFill>
                <a:effectLst/>
                <a:latin typeface="Arial" panose="020B0604020202020204" pitchFamily="34" charset="0"/>
              </a:rPr>
              <a:t>Encyclopedia of Financial Models</a:t>
            </a:r>
            <a:r>
              <a:rPr lang="en-US" b="0" i="0" dirty="0">
                <a:solidFill>
                  <a:srgbClr val="222222"/>
                </a:solidFill>
                <a:effectLst/>
                <a:latin typeface="Arial" panose="020B0604020202020204" pitchFamily="34" charset="0"/>
              </a:rPr>
              <a:t>.</a:t>
            </a:r>
          </a:p>
          <a:p>
            <a:pPr marL="0" indent="0">
              <a:buNone/>
            </a:pPr>
            <a:endParaRPr lang="en-US" b="0" i="0" dirty="0">
              <a:solidFill>
                <a:srgbClr val="222222"/>
              </a:solidFill>
              <a:effectLst/>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424786633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25</TotalTime>
  <Words>545</Words>
  <Application>Microsoft Office PowerPoint</Application>
  <PresentationFormat>Widescreen</PresentationFormat>
  <Paragraphs>37</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Gill Sans MT</vt:lpstr>
      <vt:lpstr>Times New Roman</vt:lpstr>
      <vt:lpstr>Gallery</vt:lpstr>
      <vt:lpstr>ULTRA BEAUTY, INC</vt:lpstr>
      <vt:lpstr>Introduction. </vt:lpstr>
      <vt:lpstr>Financial statements. </vt:lpstr>
      <vt:lpstr>Role of financial statements. </vt:lpstr>
      <vt:lpstr>Conclusion.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ULTRA BEAUTY, INC</dc:title>
  <dc:creator>Joseph Kanyi</dc:creator>
  <cp:lastModifiedBy>Joseph Kanyi</cp:lastModifiedBy>
  <cp:revision>4</cp:revision>
  <dcterms:created xsi:type="dcterms:W3CDTF">2021-03-16T02:39:29Z</dcterms:created>
  <dcterms:modified xsi:type="dcterms:W3CDTF">2021-03-16T03:05:53Z</dcterms:modified>
</cp:coreProperties>
</file>